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7199313" cy="93599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23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C3079-47CE-4158-BCC6-B0CED902614C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1D55D-4371-448F-B332-F2BE8B038B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404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531818"/>
            <a:ext cx="6119416" cy="3258632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4916115"/>
            <a:ext cx="5399485" cy="2259809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55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3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498328"/>
            <a:ext cx="1552352" cy="793208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498328"/>
            <a:ext cx="4567064" cy="793208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93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8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333478"/>
            <a:ext cx="6209407" cy="389345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263769"/>
            <a:ext cx="6209407" cy="204747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8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491640"/>
            <a:ext cx="3059708" cy="59387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491640"/>
            <a:ext cx="3059708" cy="59387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6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498330"/>
            <a:ext cx="6209407" cy="1809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294476"/>
            <a:ext cx="3045646" cy="112448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418964"/>
            <a:ext cx="3045646" cy="50287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294476"/>
            <a:ext cx="3060646" cy="112448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418964"/>
            <a:ext cx="3060646" cy="50287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069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95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3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23993"/>
            <a:ext cx="2321966" cy="218397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347654"/>
            <a:ext cx="3644652" cy="6651596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807970"/>
            <a:ext cx="2321966" cy="520211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23993"/>
            <a:ext cx="2321966" cy="218397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347654"/>
            <a:ext cx="3644652" cy="6651596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807970"/>
            <a:ext cx="2321966" cy="520211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50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498330"/>
            <a:ext cx="6209407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491640"/>
            <a:ext cx="6209407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8675243"/>
            <a:ext cx="161984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61BB5-FE3C-4D99-BCB0-55022D66D379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8675243"/>
            <a:ext cx="2429768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8675243"/>
            <a:ext cx="161984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24D90-A8FF-446A-A76A-152947CD3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4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199313" cy="360067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67240" y="3797585"/>
            <a:ext cx="3384550" cy="447221"/>
          </a:xfrm>
          <a:prstGeom prst="roundRect">
            <a:avLst>
              <a:gd name="adj" fmla="val 50000"/>
            </a:avLst>
          </a:prstGeom>
          <a:solidFill>
            <a:srgbClr val="DBE1E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67240" y="5435881"/>
            <a:ext cx="3384550" cy="434105"/>
          </a:xfrm>
          <a:prstGeom prst="roundRect">
            <a:avLst>
              <a:gd name="adj" fmla="val 50000"/>
            </a:avLst>
          </a:prstGeom>
          <a:solidFill>
            <a:srgbClr val="DBE1E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167240" y="7275928"/>
            <a:ext cx="3384550" cy="432813"/>
          </a:xfrm>
          <a:prstGeom prst="roundRect">
            <a:avLst>
              <a:gd name="adj" fmla="val 50000"/>
            </a:avLst>
          </a:prstGeom>
          <a:solidFill>
            <a:srgbClr val="DBE1E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79221" y="3827350"/>
            <a:ext cx="216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>
                <a:solidFill>
                  <a:srgbClr val="006F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31.01.1998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79221" y="5460875"/>
            <a:ext cx="21605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>
                <a:solidFill>
                  <a:srgbClr val="006F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14.09.1998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779221" y="7292279"/>
            <a:ext cx="21605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 dirty="0">
                <a:solidFill>
                  <a:srgbClr val="006F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25.12.2008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31006" y="4282323"/>
            <a:ext cx="316865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dirty="0">
                <a:latin typeface="Calibri" panose="020F0502020204030204" pitchFamily="34" charset="0"/>
              </a:rPr>
              <a:t>Вступил в силу Федеральный </a:t>
            </a:r>
            <a:r>
              <a:rPr lang="ru-RU" altLang="ru-RU" sz="1400" dirty="0" smtClean="0">
                <a:latin typeface="Calibri" panose="020F0502020204030204" pitchFamily="34" charset="0"/>
              </a:rPr>
              <a:t>закон</a:t>
            </a:r>
            <a:endParaRPr lang="en-US" altLang="ru-RU" sz="1400" dirty="0" smtClean="0">
              <a:latin typeface="Calibri" panose="020F0502020204030204" pitchFamily="34" charset="0"/>
            </a:endParaRPr>
          </a:p>
          <a:p>
            <a:r>
              <a:rPr lang="ru-RU" altLang="ru-RU" sz="1400" dirty="0" smtClean="0">
                <a:latin typeface="Calibri" panose="020F0502020204030204" pitchFamily="34" charset="0"/>
              </a:rPr>
              <a:t>№ </a:t>
            </a:r>
            <a:r>
              <a:rPr lang="ru-RU" altLang="ru-RU" sz="1400" dirty="0">
                <a:latin typeface="Calibri" panose="020F0502020204030204" pitchFamily="34" charset="0"/>
              </a:rPr>
              <a:t>122-ФЗ от 21.07.1997 </a:t>
            </a:r>
          </a:p>
          <a:p>
            <a:r>
              <a:rPr lang="ru-RU" altLang="ru-RU" sz="1400" dirty="0">
                <a:latin typeface="Calibri" panose="020F0502020204030204" pitchFamily="34" charset="0"/>
              </a:rPr>
              <a:t>«О государственной регистрации прав на недвижимое имущество и сделок с ним»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31005" y="5869986"/>
            <a:ext cx="31686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dirty="0">
                <a:latin typeface="Calibri" panose="020F0502020204030204" pitchFamily="34" charset="0"/>
              </a:rPr>
              <a:t>На территории Красноярского края создано государственное учреждение юстиции «Регистрационная палата» </a:t>
            </a:r>
            <a:endParaRPr lang="en-US" altLang="ru-RU" sz="1400" dirty="0">
              <a:latin typeface="Calibri" panose="020F0502020204030204" pitchFamily="34" charset="0"/>
            </a:endParaRPr>
          </a:p>
          <a:p>
            <a:r>
              <a:rPr lang="ru-RU" altLang="ru-RU" sz="1400" dirty="0">
                <a:latin typeface="Calibri" panose="020F0502020204030204" pitchFamily="34" charset="0"/>
              </a:rPr>
              <a:t>(в последующем полномочия </a:t>
            </a:r>
          </a:p>
          <a:p>
            <a:r>
              <a:rPr lang="ru-RU" altLang="ru-RU" sz="1400" dirty="0">
                <a:latin typeface="Calibri" panose="020F0502020204030204" pitchFamily="34" charset="0"/>
              </a:rPr>
              <a:t>по регистрации прав были переданы на федеральный уровень)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83140" y="7746258"/>
            <a:ext cx="316865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1400" dirty="0" err="1">
                <a:latin typeface="Calibri" panose="020F0502020204030204" pitchFamily="34" charset="0"/>
              </a:rPr>
              <a:t>Росрегистрация</a:t>
            </a:r>
            <a:r>
              <a:rPr lang="ru-RU" altLang="ru-RU" sz="1400" dirty="0">
                <a:latin typeface="Calibri" panose="020F0502020204030204" pitchFamily="34" charset="0"/>
              </a:rPr>
              <a:t> переименована в Федеральную службу государственной регистрации, кадастра и картографии (</a:t>
            </a:r>
            <a:r>
              <a:rPr lang="ru-RU" altLang="ru-RU" sz="1400" dirty="0" err="1">
                <a:latin typeface="Calibri" panose="020F0502020204030204" pitchFamily="34" charset="0"/>
              </a:rPr>
              <a:t>Росреестр</a:t>
            </a:r>
            <a:r>
              <a:rPr lang="ru-RU" altLang="ru-RU" sz="1400" dirty="0">
                <a:latin typeface="Calibri" panose="020F0502020204030204" pitchFamily="34" charset="0"/>
              </a:rPr>
              <a:t>) с возложением на неё с 01.03.2009 функций упраздненных </a:t>
            </a:r>
            <a:r>
              <a:rPr lang="ru-RU" altLang="ru-RU" sz="1400" dirty="0" err="1">
                <a:latin typeface="Calibri" panose="020F0502020204030204" pitchFamily="34" charset="0"/>
              </a:rPr>
              <a:t>Роснедвижимости</a:t>
            </a:r>
            <a:r>
              <a:rPr lang="ru-RU" altLang="ru-RU" sz="1400" dirty="0">
                <a:latin typeface="Calibri" panose="020F0502020204030204" pitchFamily="34" charset="0"/>
              </a:rPr>
              <a:t> и </a:t>
            </a:r>
            <a:r>
              <a:rPr lang="ru-RU" altLang="ru-RU" sz="1400" dirty="0" err="1">
                <a:latin typeface="Calibri" panose="020F0502020204030204" pitchFamily="34" charset="0"/>
              </a:rPr>
              <a:t>Роскартографии</a:t>
            </a:r>
            <a:endParaRPr lang="ru-RU" altLang="ru-RU" sz="1400" dirty="0">
              <a:latin typeface="Calibri" panose="020F0502020204030204" pitchFamily="34" charset="0"/>
            </a:endParaRPr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3815556" y="5402990"/>
            <a:ext cx="431800" cy="431800"/>
          </a:xfrm>
          <a:prstGeom prst="ellipse">
            <a:avLst/>
          </a:prstGeom>
          <a:solidFill>
            <a:srgbClr val="DBE1E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3829600" y="3795660"/>
            <a:ext cx="431800" cy="431800"/>
          </a:xfrm>
          <a:prstGeom prst="ellipse">
            <a:avLst/>
          </a:prstGeom>
          <a:solidFill>
            <a:srgbClr val="DBE1E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4347367" y="3804937"/>
            <a:ext cx="2708275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-летие 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государственной 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регистрации прав на недвижимость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347367" y="5389037"/>
            <a:ext cx="2708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altLang="ru-RU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-летие </a:t>
            </a:r>
            <a:r>
              <a:rPr lang="ru-RU" alt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</a:t>
            </a:r>
            <a:r>
              <a:rPr lang="ru-RU" altLang="ru-RU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Росреестра</a:t>
            </a:r>
            <a:endParaRPr lang="ru-RU" alt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3829600" y="6239906"/>
            <a:ext cx="326658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Функции: 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осударственный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кадастровый учет и (или) государственная регистрация прав на недвижимое имущество и сделок с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ним; предоставление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сведений, содержащихся в Едином государственном реестре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недвижимости; </a:t>
            </a:r>
            <a:r>
              <a:rPr lang="ru-RU" alt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федеральный государственный надзор в области геодезии и картографии; государственный земельный надзор; надзор за деятельностью саморегулируемых организаций кадастровых инженеров, оценщиков и арбитражных управляющих; о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существление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федерального государственного надзора за проведением государственной кадастровой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оценки и т.д. </a:t>
            </a:r>
            <a:endParaRPr lang="ru-RU" alt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8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459</TotalTime>
  <Words>157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Грищенко Алла Владимировна</dc:creator>
  <cp:lastModifiedBy>Грищенко Алла Владимировна</cp:lastModifiedBy>
  <cp:revision>6</cp:revision>
  <cp:lastPrinted>2023-07-18T02:26:33Z</cp:lastPrinted>
  <dcterms:created xsi:type="dcterms:W3CDTF">2023-07-18T01:53:50Z</dcterms:created>
  <dcterms:modified xsi:type="dcterms:W3CDTF">2023-07-18T09:33:00Z</dcterms:modified>
</cp:coreProperties>
</file>